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BC9B240-868E-4999-9E6D-869AC07D47C7}">
  <a:tblStyle styleId="{EBC9B240-868E-4999-9E6D-869AC07D47C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4B4E6AE-287C-43C3-83B5-6CEFB6A73FC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8bf21d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8bf21d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e8bf21def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e8bf21def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e8bf21def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e8bf21de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6e8bf21def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6e8bf21def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e8bf21def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e8bf21def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secondary source and then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5006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56988" y="1059438"/>
          <a:ext cx="3000000" cy="3000000"/>
        </p:xfrm>
        <a:graphic>
          <a:graphicData uri="http://schemas.openxmlformats.org/drawingml/2006/table">
            <a:tbl>
              <a:tblPr>
                <a:noFill/>
                <a:tableStyleId>{EBC9B240-868E-4999-9E6D-869AC07D47C7}</a:tableStyleId>
              </a:tblPr>
              <a:tblGrid>
                <a:gridCol w="6887500"/>
              </a:tblGrid>
              <a:tr h="201125">
                <a:tc>
                  <a:txBody>
                    <a:bodyPr/>
                    <a:lstStyle/>
                    <a:p>
                      <a:pPr indent="0" lvl="0" marL="0" rtl="0" algn="l">
                        <a:spcBef>
                          <a:spcPts val="0"/>
                        </a:spcBef>
                        <a:spcAft>
                          <a:spcPts val="0"/>
                        </a:spcAft>
                        <a:buNone/>
                      </a:pPr>
                      <a:r>
                        <a:rPr lang="en" sz="1500">
                          <a:solidFill>
                            <a:srgbClr val="000000"/>
                          </a:solidFill>
                          <a:latin typeface="Inter"/>
                          <a:ea typeface="Inter"/>
                          <a:cs typeface="Inter"/>
                          <a:sym typeface="Inter"/>
                        </a:rPr>
                        <a:t>Source: Cincinnati Sewing Women, Letter to Abraham Lincoln, February 20, 1865.</a:t>
                      </a:r>
                      <a:endParaRPr sz="1500">
                        <a:latin typeface="Inter"/>
                        <a:ea typeface="Inter"/>
                        <a:cs typeface="Inter"/>
                        <a:sym typeface="Inter"/>
                      </a:endParaRPr>
                    </a:p>
                  </a:txBody>
                  <a:tcPr marT="64000" marB="64000" marR="91450" marL="91450">
                    <a:lnL cap="flat" cmpd="sng" w="12700">
                      <a:solidFill>
                        <a:srgbClr val="222F5F"/>
                      </a:solidFill>
                      <a:prstDash val="solid"/>
                      <a:round/>
                      <a:headEnd len="sm" w="sm" type="none"/>
                      <a:tailEnd len="sm" w="sm" type="none"/>
                    </a:lnL>
                    <a:lnR cap="flat" cmpd="sng" w="12700">
                      <a:solidFill>
                        <a:srgbClr val="222F5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222F5F"/>
                      </a:solidFill>
                      <a:prstDash val="solid"/>
                      <a:round/>
                      <a:headEnd len="sm" w="sm" type="none"/>
                      <a:tailEnd len="sm" w="sm" type="none"/>
                    </a:lnB>
                    <a:solidFill>
                      <a:srgbClr val="FFFFFF"/>
                    </a:solidFill>
                  </a:tcPr>
                </a:tc>
              </a:tr>
              <a:tr h="2181625">
                <a:tc>
                  <a:txBody>
                    <a:bodyPr/>
                    <a:lstStyle/>
                    <a:p>
                      <a:pPr indent="0" lvl="0" marL="0" rtl="0" algn="l">
                        <a:spcBef>
                          <a:spcPts val="0"/>
                        </a:spcBef>
                        <a:spcAft>
                          <a:spcPts val="0"/>
                        </a:spcAft>
                        <a:buClr>
                          <a:srgbClr val="000000"/>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rgbClr val="000000"/>
                          </a:solidFill>
                          <a:latin typeface="Inter"/>
                          <a:ea typeface="Inter"/>
                          <a:cs typeface="Inter"/>
                          <a:sym typeface="Inter"/>
                        </a:rPr>
                        <a:t>TO HIS EXCELLENCY, ABRAHAM LINCOLN, President of the United States: The undersigned, wives, widows, sisters, and friends of the soldiers in the army of the United States, depending upon our own labor for bread, sympathizing with the government of the United States, and loyal to it, beg leave to call the attention of the Government, through his Excellency the President, to the following statement of facts:</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323850" lvl="0" marL="457200" rtl="0" algn="l">
                        <a:spcBef>
                          <a:spcPts val="0"/>
                        </a:spcBef>
                        <a:spcAft>
                          <a:spcPts val="0"/>
                        </a:spcAft>
                        <a:buClr>
                          <a:srgbClr val="000000"/>
                        </a:buClr>
                        <a:buSzPts val="1500"/>
                        <a:buFont typeface="Inter"/>
                        <a:buAutoNum type="arabicPeriod"/>
                      </a:pPr>
                      <a:r>
                        <a:rPr lang="en" sz="1500">
                          <a:solidFill>
                            <a:srgbClr val="000000"/>
                          </a:solidFill>
                          <a:latin typeface="Inter"/>
                          <a:ea typeface="Inter"/>
                          <a:cs typeface="Inter"/>
                          <a:sym typeface="Inter"/>
                        </a:rPr>
                        <a:t>We are willing and anxious to do the work required by the Government for clothing and equipping the armies of the United States, at the prices paid by the Government.</a:t>
                      </a:r>
                      <a:endParaRPr sz="1500">
                        <a:solidFill>
                          <a:srgbClr val="000000"/>
                        </a:solidFill>
                        <a:latin typeface="Inter"/>
                        <a:ea typeface="Inter"/>
                        <a:cs typeface="Inter"/>
                        <a:sym typeface="Inter"/>
                      </a:endParaRPr>
                    </a:p>
                    <a:p>
                      <a:pPr indent="-323850" lvl="0" marL="457200" rtl="0" algn="l">
                        <a:spcBef>
                          <a:spcPts val="0"/>
                        </a:spcBef>
                        <a:spcAft>
                          <a:spcPts val="0"/>
                        </a:spcAft>
                        <a:buClr>
                          <a:srgbClr val="000000"/>
                        </a:buClr>
                        <a:buSzPts val="1500"/>
                        <a:buFont typeface="Inter"/>
                        <a:buAutoNum type="arabicPeriod"/>
                      </a:pPr>
                      <a:r>
                        <a:rPr lang="en" sz="1500">
                          <a:solidFill>
                            <a:srgbClr val="000000"/>
                          </a:solidFill>
                          <a:latin typeface="Inter"/>
                          <a:ea typeface="Inter"/>
                          <a:cs typeface="Inter"/>
                          <a:sym typeface="Inter"/>
                        </a:rPr>
                        <a:t>We are unable to sustain life for the price offered by contractors, who fatten on their contracts by grinding immense profits out of the labor of their operatives…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rgbClr val="000000"/>
                          </a:solidFill>
                          <a:latin typeface="Inter"/>
                          <a:ea typeface="Inter"/>
                          <a:cs typeface="Inter"/>
                          <a:sym typeface="Inter"/>
                        </a:rPr>
                        <a:t>We most respectfully request that the Government… issue the work required directly to us, we giving ample security for the prompt and faithful execution of the work…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500">
                          <a:solidFill>
                            <a:srgbClr val="000000"/>
                          </a:solidFill>
                          <a:latin typeface="Inter"/>
                          <a:ea typeface="Inter"/>
                          <a:cs typeface="Inter"/>
                          <a:sym typeface="Inter"/>
                        </a:rPr>
                        <a:t>We are in no way actuated by a spirit of faction, but desirous of aiding the best government on earth, and at the same time securing justice to the humble laborer.</a:t>
                      </a:r>
                      <a:endParaRPr sz="1500">
                        <a:latin typeface="Inter"/>
                        <a:ea typeface="Inter"/>
                        <a:cs typeface="Inter"/>
                        <a:sym typeface="Inter"/>
                      </a:endParaRPr>
                    </a:p>
                  </a:txBody>
                  <a:tcPr marT="64000" marB="64000" marR="64000" marL="640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222F5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latin typeface="Halant"/>
                <a:ea typeface="Halant"/>
                <a:cs typeface="Halant"/>
                <a:sym typeface="Halant"/>
              </a:rPr>
              <a:t>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475400" y="5755500"/>
            <a:ext cx="6903600" cy="3374700"/>
          </a:xfrm>
          <a:prstGeom prst="rect">
            <a:avLst/>
          </a:prstGeom>
          <a:noFill/>
          <a:ln cap="flat" cmpd="sng" w="28575">
            <a:solidFill>
              <a:srgbClr val="9E9E9E"/>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80" name="Google Shape;80;p15"/>
          <p:cNvSpPr txBox="1"/>
          <p:nvPr/>
        </p:nvSpPr>
        <p:spPr>
          <a:xfrm>
            <a:off x="448950" y="882075"/>
            <a:ext cx="6903600" cy="45192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Northern women were economically unstable during the Civil War.</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undersigned, wives, widows, sisters, and friends of the soldiers in the army of the United States, depending upon our own labor for bread…</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willing and anxious to do the work required by the Government for clothing and equipping the armies… at the prices paid by the Government.</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unable to sustain life for the price offered by contractors, who fatten on their contracts by grinding immense profits out of the labor of their operatives…</a:t>
            </a:r>
            <a:endParaRPr sz="15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We are in no way actuated by a spirit of faction, but desirous of aiding the best government on earth…</a:t>
            </a:r>
            <a:endParaRPr sz="1500">
              <a:solidFill>
                <a:schemeClr val="dk1"/>
              </a:solidFill>
              <a:highlight>
                <a:schemeClr val="lt1"/>
              </a:highlight>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478825" y="5402225"/>
            <a:ext cx="6894900" cy="35796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a:t>
            </a:r>
            <a:r>
              <a:rPr lang="en" sz="1500">
                <a:solidFill>
                  <a:schemeClr val="dk1"/>
                </a:solidFill>
                <a:latin typeface="Inter"/>
                <a:ea typeface="Inter"/>
                <a:cs typeface="Inter"/>
                <a:sym typeface="Inter"/>
              </a:rPr>
              <a:t>Justify your choice in the space below.</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C, worth 3 points, is the best piece of evidence to support the claim that Northern women were economically unstable during the Civil War. It specifically states that they can’t “sustain life” with their current wages. Choice A hints at economic instability with “depending upon our own labor for bread,” so is worth 2 points. Choice B is worth one point because it is related to work, and therefore economic well-being, but it does not necessarily imply economic need. Lastly, Choice D is worth 0 points since it is the only statement that isn’t explicitly economic.</a:t>
            </a:r>
            <a:endParaRPr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accent1"/>
              </a:solidFill>
              <a:latin typeface="Inter"/>
              <a:ea typeface="Inter"/>
              <a:cs typeface="Inter"/>
              <a:sym typeface="Inter"/>
            </a:endParaRPr>
          </a:p>
        </p:txBody>
      </p:sp>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0" name="Google Shape;90;p16"/>
          <p:cNvSpPr txBox="1"/>
          <p:nvPr/>
        </p:nvSpPr>
        <p:spPr>
          <a:xfrm>
            <a:off x="448950" y="810500"/>
            <a:ext cx="6903600" cy="44151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Select the piece of evidence from the above document that </a:t>
            </a:r>
            <a:r>
              <a:rPr i="1" lang="en" sz="1500">
                <a:solidFill>
                  <a:schemeClr val="dk1"/>
                </a:solidFill>
                <a:latin typeface="Inter"/>
                <a:ea typeface="Inter"/>
                <a:cs typeface="Inter"/>
                <a:sym typeface="Inter"/>
              </a:rPr>
              <a:t>best </a:t>
            </a:r>
            <a:r>
              <a:rPr lang="en" sz="1500">
                <a:solidFill>
                  <a:schemeClr val="dk1"/>
                </a:solidFill>
                <a:latin typeface="Inter"/>
                <a:ea typeface="Inter"/>
                <a:cs typeface="Inter"/>
                <a:sym typeface="Inter"/>
              </a:rPr>
              <a:t>supports the claim: </a:t>
            </a:r>
            <a:r>
              <a:rPr b="1" lang="en" sz="1500">
                <a:solidFill>
                  <a:schemeClr val="dk1"/>
                </a:solidFill>
                <a:latin typeface="Inter"/>
                <a:ea typeface="Inter"/>
                <a:cs typeface="Inter"/>
                <a:sym typeface="Inter"/>
              </a:rPr>
              <a:t>Northern women were economically unstable during the Civil War.</a:t>
            </a:r>
            <a:endParaRPr sz="1500">
              <a:solidFill>
                <a:schemeClr val="dk1"/>
              </a:solidFill>
              <a:latin typeface="Inter"/>
              <a:ea typeface="Inter"/>
              <a:cs typeface="Inter"/>
              <a:sym typeface="Inter"/>
            </a:endParaRPr>
          </a:p>
          <a:p>
            <a:pPr indent="0" lvl="0" marL="4572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The undersigned, wives, widows, sisters, and friends of the soldiers in the army of the United States, depending upon our own labor for bread… </a:t>
            </a:r>
            <a:endParaRPr sz="1500">
              <a:solidFill>
                <a:schemeClr val="dk1"/>
              </a:solidFill>
              <a:latin typeface="Inter"/>
              <a:ea typeface="Inter"/>
              <a:cs typeface="Inter"/>
              <a:sym typeface="Inter"/>
            </a:endParaRPr>
          </a:p>
          <a:p>
            <a:pPr indent="457200" lvl="0" marL="457200" rtl="0" algn="l">
              <a:spcBef>
                <a:spcPts val="0"/>
              </a:spcBef>
              <a:spcAft>
                <a:spcPts val="0"/>
              </a:spcAft>
              <a:buNone/>
            </a:pPr>
            <a:r>
              <a:rPr b="1" lang="en" sz="1500">
                <a:solidFill>
                  <a:schemeClr val="lt1"/>
                </a:solidFill>
                <a:highlight>
                  <a:schemeClr val="accent1"/>
                </a:highlight>
                <a:latin typeface="Inter"/>
                <a:ea typeface="Inter"/>
                <a:cs typeface="Inter"/>
                <a:sym typeface="Inter"/>
              </a:rPr>
              <a:t>(2 points)</a:t>
            </a:r>
            <a:endParaRPr b="1" sz="1500">
              <a:solidFill>
                <a:schemeClr val="lt1"/>
              </a:solidFill>
              <a:highlight>
                <a:schemeClr val="accen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We are willing and anxious to do the work required by the Government for clothing and equipping the armies… at the prices paid by the Government.</a:t>
            </a:r>
            <a:endParaRPr sz="1500">
              <a:solidFill>
                <a:schemeClr val="dk1"/>
              </a:solidFill>
              <a:latin typeface="Inter"/>
              <a:ea typeface="Inter"/>
              <a:cs typeface="Inter"/>
              <a:sym typeface="Inter"/>
            </a:endParaRPr>
          </a:p>
          <a:p>
            <a:pPr indent="457200" lvl="0" marL="457200" rtl="0" algn="l">
              <a:spcBef>
                <a:spcPts val="0"/>
              </a:spcBef>
              <a:spcAft>
                <a:spcPts val="0"/>
              </a:spcAft>
              <a:buNone/>
            </a:pPr>
            <a:r>
              <a:rPr b="1" lang="en" sz="1500">
                <a:solidFill>
                  <a:schemeClr val="lt1"/>
                </a:solidFill>
                <a:highlight>
                  <a:schemeClr val="accent1"/>
                </a:highlight>
                <a:latin typeface="Inter"/>
                <a:ea typeface="Inter"/>
                <a:cs typeface="Inter"/>
                <a:sym typeface="Inter"/>
              </a:rPr>
              <a:t>(1 point)</a:t>
            </a:r>
            <a:endParaRPr b="1" sz="1500">
              <a:solidFill>
                <a:schemeClr val="lt1"/>
              </a:solidFill>
              <a:highlight>
                <a:schemeClr val="accent1"/>
              </a:highlight>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We are unable to sustain life for the price offered by contractors, who fatten on their contracts by grinding immense profits out of the labor of their operatives… </a:t>
            </a:r>
            <a:r>
              <a:rPr b="1" lang="en" sz="1500">
                <a:solidFill>
                  <a:schemeClr val="lt1"/>
                </a:solidFill>
                <a:highlight>
                  <a:schemeClr val="accent1"/>
                </a:highlight>
                <a:latin typeface="Inter"/>
                <a:ea typeface="Inter"/>
                <a:cs typeface="Inter"/>
                <a:sym typeface="Inter"/>
              </a:rPr>
              <a:t>(3 points)</a:t>
            </a:r>
            <a:endParaRPr b="1" sz="1500">
              <a:solidFill>
                <a:schemeClr val="lt1"/>
              </a:solidFill>
              <a:highlight>
                <a:schemeClr val="accent1"/>
              </a:highlight>
              <a:latin typeface="Inter"/>
              <a:ea typeface="Inter"/>
              <a:cs typeface="Inter"/>
              <a:sym typeface="Inter"/>
            </a:endParaRPr>
          </a:p>
          <a:p>
            <a:pPr indent="0" lvl="0" marL="1371600" rtl="0" algn="l">
              <a:spcBef>
                <a:spcPts val="0"/>
              </a:spcBef>
              <a:spcAft>
                <a:spcPts val="0"/>
              </a:spcAft>
              <a:buNone/>
            </a:pPr>
            <a:r>
              <a:t/>
            </a:r>
            <a:endParaRPr sz="1500">
              <a:solidFill>
                <a:schemeClr val="dk1"/>
              </a:solidFill>
              <a:latin typeface="Inter"/>
              <a:ea typeface="Inter"/>
              <a:cs typeface="Inter"/>
              <a:sym typeface="Inter"/>
            </a:endParaRPr>
          </a:p>
          <a:p>
            <a:pPr indent="-323850" lvl="0" marL="9144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We are in no way actuated by a spirit of faction, but desirous of aiding the best government on earth… </a:t>
            </a:r>
            <a:r>
              <a:rPr b="1" lang="en" sz="1500">
                <a:solidFill>
                  <a:schemeClr val="lt1"/>
                </a:solidFill>
                <a:highlight>
                  <a:schemeClr val="accent1"/>
                </a:highlight>
                <a:latin typeface="Inter"/>
                <a:ea typeface="Inter"/>
                <a:cs typeface="Inter"/>
                <a:sym typeface="Inter"/>
              </a:rPr>
              <a:t>(0 points)</a:t>
            </a:r>
            <a:endParaRPr b="1" sz="1500">
              <a:solidFill>
                <a:schemeClr val="lt1"/>
              </a:solidFill>
              <a:highlight>
                <a:schemeClr val="accent1"/>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96" name="Google Shape;96;p17"/>
          <p:cNvGraphicFramePr/>
          <p:nvPr/>
        </p:nvGraphicFramePr>
        <p:xfrm>
          <a:off x="969478" y="1521929"/>
          <a:ext cx="3000000" cy="3000000"/>
        </p:xfrm>
        <a:graphic>
          <a:graphicData uri="http://schemas.openxmlformats.org/drawingml/2006/table">
            <a:tbl>
              <a:tblPr>
                <a:noFill/>
                <a:tableStyleId>{F4B4E6AE-287C-43C3-83B5-6CEFB6A73FC3}</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7" name="Google Shape;97;p17"/>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98" name="Google Shape;98;p17"/>
          <p:cNvGraphicFramePr/>
          <p:nvPr/>
        </p:nvGraphicFramePr>
        <p:xfrm>
          <a:off x="559991" y="4363060"/>
          <a:ext cx="3000000" cy="3000000"/>
        </p:xfrm>
        <a:graphic>
          <a:graphicData uri="http://schemas.openxmlformats.org/drawingml/2006/table">
            <a:tbl>
              <a:tblPr>
                <a:noFill/>
                <a:tableStyleId>{F4B4E6AE-287C-43C3-83B5-6CEFB6A73FC3}</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9" name="Google Shape;99;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0" name="Google Shape;100;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